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2B1"/>
    <a:srgbClr val="F47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9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2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2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246E-2841-4775-BA01-77FC0C6C23E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DD51-3C3C-45F2-B21F-F57593112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web page&#10;&#10;Description automatically generated">
            <a:extLst>
              <a:ext uri="{FF2B5EF4-FFF2-40B4-BE49-F238E27FC236}">
                <a16:creationId xmlns:a16="http://schemas.microsoft.com/office/drawing/2014/main" id="{8AE542CC-0970-A4F7-D277-E061EC200C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D26D29-5FC0-7031-AD88-8D6624CF2628}"/>
              </a:ext>
            </a:extLst>
          </p:cNvPr>
          <p:cNvSpPr txBox="1"/>
          <p:nvPr/>
        </p:nvSpPr>
        <p:spPr>
          <a:xfrm>
            <a:off x="463679" y="1661294"/>
            <a:ext cx="3590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Nunito" pitchFamily="2" charset="0"/>
              </a:rPr>
              <a:t>Meteor Education on</a:t>
            </a:r>
          </a:p>
          <a:p>
            <a:r>
              <a:rPr lang="en-US" sz="2200" b="1" dirty="0">
                <a:solidFill>
                  <a:schemeClr val="bg1"/>
                </a:solidFill>
                <a:latin typeface="Nunito" pitchFamily="2" charset="0"/>
              </a:rPr>
              <a:t>the Oakland Schools Contract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0D6AF-D499-DCDA-245E-2F59E2F7C700}"/>
              </a:ext>
            </a:extLst>
          </p:cNvPr>
          <p:cNvSpPr txBox="1"/>
          <p:nvPr/>
        </p:nvSpPr>
        <p:spPr>
          <a:xfrm>
            <a:off x="4277801" y="3880365"/>
            <a:ext cx="291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47820"/>
                </a:solidFill>
                <a:latin typeface="Nunito" pitchFamily="2" charset="0"/>
              </a:rPr>
              <a:t>Oakland Schools Contract +</a:t>
            </a:r>
          </a:p>
          <a:p>
            <a:r>
              <a:rPr lang="en-US" b="1" dirty="0">
                <a:solidFill>
                  <a:srgbClr val="F47820"/>
                </a:solidFill>
                <a:latin typeface="Nunito" pitchFamily="2" charset="0"/>
              </a:rPr>
              <a:t>Meteor Education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6E825A-8110-EF98-1F6F-379F970763A7}"/>
              </a:ext>
            </a:extLst>
          </p:cNvPr>
          <p:cNvSpPr txBox="1"/>
          <p:nvPr/>
        </p:nvSpPr>
        <p:spPr>
          <a:xfrm>
            <a:off x="4261899" y="5002461"/>
            <a:ext cx="3347499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GB" sz="1600" b="0" i="0" u="none" strike="noStrike" baseline="30000" dirty="0">
                <a:solidFill>
                  <a:srgbClr val="66685B"/>
                </a:solidFill>
                <a:latin typeface="Open Sans" panose="020B0606030504020204" pitchFamily="34" charset="0"/>
              </a:rPr>
              <a:t>Bid/Contract # 022-A-MI</a:t>
            </a:r>
          </a:p>
          <a:p>
            <a:pPr marR="0" algn="l" rtl="0"/>
            <a:endParaRPr lang="en-GB" sz="1600" b="0" i="0" u="none" strike="noStrike" baseline="30000" dirty="0">
              <a:solidFill>
                <a:srgbClr val="66685B"/>
              </a:solidFill>
              <a:latin typeface="Open Sans" panose="020B0606030504020204" pitchFamily="34" charset="0"/>
            </a:endParaRPr>
          </a:p>
          <a:p>
            <a:pPr marR="0" algn="l" rtl="0"/>
            <a:r>
              <a:rPr lang="en-GB" sz="1600" baseline="30000" dirty="0">
                <a:solidFill>
                  <a:srgbClr val="66685B"/>
                </a:solidFill>
                <a:latin typeface="Open Sans" panose="020B0606030504020204" pitchFamily="34" charset="0"/>
              </a:rPr>
              <a:t>Initial Contract Start 3/1/2022</a:t>
            </a:r>
          </a:p>
          <a:p>
            <a:pPr marR="0" algn="l" rtl="0"/>
            <a:endParaRPr lang="en-GB" sz="1600" b="0" i="0" u="none" strike="noStrike" baseline="30000" dirty="0">
              <a:solidFill>
                <a:srgbClr val="66685B"/>
              </a:solidFill>
              <a:latin typeface="Open Sans" panose="020B0606030504020204" pitchFamily="34" charset="0"/>
            </a:endParaRPr>
          </a:p>
          <a:p>
            <a:pPr marR="0" algn="l" rtl="0"/>
            <a:r>
              <a:rPr lang="en-GB" sz="1600" baseline="30000" dirty="0">
                <a:solidFill>
                  <a:srgbClr val="66685B"/>
                </a:solidFill>
                <a:latin typeface="Open Sans" panose="020B0606030504020204" pitchFamily="34" charset="0"/>
              </a:rPr>
              <a:t>Yearly renewals available through 2/28/2026</a:t>
            </a:r>
            <a:endParaRPr lang="en-GB" sz="1600" b="0" i="0" u="none" strike="noStrike" baseline="30000" dirty="0">
              <a:solidFill>
                <a:srgbClr val="66685B"/>
              </a:solidFill>
              <a:latin typeface="Open Sans" panose="020B0606030504020204" pitchFamily="34" charset="0"/>
            </a:endParaRPr>
          </a:p>
          <a:p>
            <a:pPr marR="0" algn="l" rtl="0"/>
            <a:endParaRPr lang="en-GB" sz="1400" baseline="30000" dirty="0">
              <a:solidFill>
                <a:srgbClr val="66685B"/>
              </a:solidFill>
              <a:latin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8AA7E-8007-B3E6-6549-E6D28107219F}"/>
              </a:ext>
            </a:extLst>
          </p:cNvPr>
          <p:cNvSpPr txBox="1"/>
          <p:nvPr/>
        </p:nvSpPr>
        <p:spPr>
          <a:xfrm>
            <a:off x="4261899" y="6262890"/>
            <a:ext cx="3347499" cy="89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ts val="1600"/>
              </a:lnSpc>
            </a:pPr>
            <a:r>
              <a:rPr lang="en-GB" sz="1400" b="1" i="0" u="none" strike="noStrike" baseline="30000" dirty="0">
                <a:solidFill>
                  <a:srgbClr val="F47820"/>
                </a:solidFill>
                <a:latin typeface="Nunito" pitchFamily="2" charset="0"/>
              </a:rPr>
              <a:t>Brandon Hillman, ALEP</a:t>
            </a:r>
            <a:br>
              <a:rPr lang="en-GB" sz="1400" b="1" baseline="30000" dirty="0">
                <a:solidFill>
                  <a:srgbClr val="F47820"/>
                </a:solidFill>
                <a:latin typeface="Nunito" pitchFamily="2" charset="0"/>
              </a:rPr>
            </a:br>
            <a:r>
              <a:rPr lang="en-GB" sz="1400" b="1" baseline="30000" dirty="0">
                <a:solidFill>
                  <a:srgbClr val="F47820"/>
                </a:solidFill>
                <a:latin typeface="Nunito" pitchFamily="2" charset="0"/>
              </a:rPr>
              <a:t>Director of Market Development</a:t>
            </a:r>
            <a:br>
              <a:rPr lang="en-GB" sz="1400" b="1" baseline="30000" dirty="0">
                <a:solidFill>
                  <a:srgbClr val="F47820"/>
                </a:solidFill>
                <a:latin typeface="Nunito" pitchFamily="2" charset="0"/>
              </a:rPr>
            </a:br>
            <a:r>
              <a:rPr lang="en-GB" sz="1400" b="1" baseline="30000" dirty="0">
                <a:solidFill>
                  <a:srgbClr val="F47820"/>
                </a:solidFill>
                <a:latin typeface="Nunito" pitchFamily="2" charset="0"/>
              </a:rPr>
              <a:t>231-740-6351</a:t>
            </a:r>
          </a:p>
          <a:p>
            <a:pPr marR="0" algn="l" rtl="0">
              <a:lnSpc>
                <a:spcPts val="1600"/>
              </a:lnSpc>
            </a:pPr>
            <a:r>
              <a:rPr lang="en-GB" sz="1400" b="1" baseline="30000" dirty="0" err="1">
                <a:solidFill>
                  <a:srgbClr val="F47820"/>
                </a:solidFill>
                <a:latin typeface="Nunito" pitchFamily="2" charset="0"/>
              </a:rPr>
              <a:t>bhillman@meteoreducation.com</a:t>
            </a:r>
            <a:r>
              <a:rPr lang="en-GB" sz="1400" b="1" baseline="30000" dirty="0">
                <a:solidFill>
                  <a:srgbClr val="F47820"/>
                </a:solidFill>
                <a:latin typeface="Nunito" pitchFamily="2" charset="0"/>
              </a:rPr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9015E5-350A-275B-869E-D94598C4146F}"/>
              </a:ext>
            </a:extLst>
          </p:cNvPr>
          <p:cNvSpPr txBox="1"/>
          <p:nvPr/>
        </p:nvSpPr>
        <p:spPr>
          <a:xfrm>
            <a:off x="524786" y="3589867"/>
            <a:ext cx="3368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Nunito" pitchFamily="2" charset="0"/>
              </a:rPr>
              <a:t>CONTRACT DETAILS AND BENEFITS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EACCFB-F573-36AB-BE65-1E9DB8741880}"/>
              </a:ext>
            </a:extLst>
          </p:cNvPr>
          <p:cNvSpPr txBox="1"/>
          <p:nvPr/>
        </p:nvSpPr>
        <p:spPr>
          <a:xfrm>
            <a:off x="584937" y="4194616"/>
            <a:ext cx="3347499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ts val="1600"/>
              </a:lnSpc>
            </a:pPr>
            <a:r>
              <a:rPr lang="en-US" sz="1700" b="0" i="0" u="none" strike="noStrike" baseline="30000" dirty="0">
                <a:solidFill>
                  <a:srgbClr val="66685B"/>
                </a:solidFill>
                <a:latin typeface="Open Sans" panose="020B0606030504020204" pitchFamily="34" charset="0"/>
              </a:rPr>
              <a:t>Meteor Education is an awardee of a</a:t>
            </a:r>
            <a:r>
              <a:rPr lang="en-US" sz="1700" baseline="30000" dirty="0">
                <a:solidFill>
                  <a:srgbClr val="66685B"/>
                </a:solidFill>
                <a:latin typeface="Open Sans" panose="020B0606030504020204" pitchFamily="34" charset="0"/>
              </a:rPr>
              <a:t> </a:t>
            </a:r>
            <a:r>
              <a:rPr lang="en-US" sz="1700" b="0" i="0" u="none" strike="noStrike" baseline="30000" dirty="0">
                <a:solidFill>
                  <a:srgbClr val="66685B"/>
                </a:solidFill>
                <a:latin typeface="Open Sans" panose="020B0606030504020204" pitchFamily="34" charset="0"/>
              </a:rPr>
              <a:t>variety of product lines on the Association</a:t>
            </a:r>
            <a:r>
              <a:rPr lang="en-US" sz="1700" baseline="30000" dirty="0">
                <a:solidFill>
                  <a:srgbClr val="66685B"/>
                </a:solidFill>
                <a:latin typeface="Open Sans" panose="020B0606030504020204" pitchFamily="34" charset="0"/>
              </a:rPr>
              <a:t> </a:t>
            </a:r>
            <a:r>
              <a:rPr lang="en-US" sz="1700" b="0" i="0" u="none" strike="noStrike" baseline="30000" dirty="0">
                <a:solidFill>
                  <a:srgbClr val="66685B"/>
                </a:solidFill>
                <a:latin typeface="Open Sans" panose="020B0606030504020204" pitchFamily="34" charset="0"/>
              </a:rPr>
              <a:t>of Educational Purchasing Agencies (AEPA) Furniture contract awarded by </a:t>
            </a:r>
            <a:r>
              <a:rPr lang="en-US" sz="1700" baseline="30000" dirty="0">
                <a:solidFill>
                  <a:srgbClr val="66685B"/>
                </a:solidFill>
                <a:latin typeface="Open Sans" panose="020B0606030504020204" pitchFamily="34" charset="0"/>
              </a:rPr>
              <a:t>Oakland Schools.</a:t>
            </a:r>
            <a:endParaRPr lang="en-US" sz="1700" b="0" i="0" u="none" strike="noStrike" baseline="30000" dirty="0">
              <a:solidFill>
                <a:srgbClr val="66685B"/>
              </a:solidFill>
              <a:latin typeface="Open Sans" panose="020B0606030504020204" pitchFamily="34" charset="0"/>
            </a:endParaRPr>
          </a:p>
          <a:p>
            <a:pPr marR="0" algn="l" rtl="0"/>
            <a:endParaRPr lang="en-GB" sz="1800" b="0" i="0" u="none" strike="noStrike" baseline="30000" dirty="0">
              <a:solidFill>
                <a:srgbClr val="66685B"/>
              </a:solidFill>
              <a:latin typeface="Open Sans Semibold" panose="020B0706030804020204" pitchFamily="34" charset="0"/>
            </a:endParaRPr>
          </a:p>
          <a:p>
            <a:pPr marR="0" algn="l" rtl="0"/>
            <a:endParaRPr lang="en-GB" sz="1400" baseline="30000" dirty="0">
              <a:solidFill>
                <a:srgbClr val="66685B"/>
              </a:solidFill>
              <a:latin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7A75C-8D4B-83C9-6163-E830A6DD962E}"/>
              </a:ext>
            </a:extLst>
          </p:cNvPr>
          <p:cNvSpPr/>
          <p:nvPr/>
        </p:nvSpPr>
        <p:spPr>
          <a:xfrm>
            <a:off x="584936" y="585935"/>
            <a:ext cx="3301264" cy="83185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ECDD2F21-4C8A-05E3-C784-0B648D10D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6" y="679437"/>
            <a:ext cx="3125305" cy="6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E1007E4-5294-23FE-7614-17664CAF2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8B4B2-03D4-F452-0FCA-C0E644CE40CF}"/>
              </a:ext>
            </a:extLst>
          </p:cNvPr>
          <p:cNvSpPr txBox="1"/>
          <p:nvPr/>
        </p:nvSpPr>
        <p:spPr>
          <a:xfrm>
            <a:off x="2994870" y="738231"/>
            <a:ext cx="247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682B1"/>
                </a:solidFill>
                <a:latin typeface="Nunito Bold" pitchFamily="2" charset="0"/>
              </a:rPr>
              <a:t>Oakland Schools</a:t>
            </a:r>
          </a:p>
        </p:txBody>
      </p:sp>
      <p:pic>
        <p:nvPicPr>
          <p:cNvPr id="4" name="Picture 3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7A2D69B4-410B-8B72-E287-99DC8F10A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22" y="8916368"/>
            <a:ext cx="4267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A3774092A8944935DD8E1D81DF1EE" ma:contentTypeVersion="1" ma:contentTypeDescription="Create a new document." ma:contentTypeScope="" ma:versionID="f5575dae1569824db57efc56b03694b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4e3f555dcec437949034de4a544fa3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C211DEA-36E2-48B5-A7DC-247F17566910}"/>
</file>

<file path=customXml/itemProps2.xml><?xml version="1.0" encoding="utf-8"?>
<ds:datastoreItem xmlns:ds="http://schemas.openxmlformats.org/officeDocument/2006/customXml" ds:itemID="{1D56A8F3-AA93-454F-A816-5A850F3EAD0A}"/>
</file>

<file path=customXml/itemProps3.xml><?xml version="1.0" encoding="utf-8"?>
<ds:datastoreItem xmlns:ds="http://schemas.openxmlformats.org/officeDocument/2006/customXml" ds:itemID="{D2A31D83-B85A-418A-8FF3-A2E9565C507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109</TotalTime>
  <Words>78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Nunito</vt:lpstr>
      <vt:lpstr>Nunito Bold</vt:lpstr>
      <vt:lpstr>Open Sans</vt:lpstr>
      <vt:lpstr>Open Sans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 Pol</dc:creator>
  <cp:lastModifiedBy>Selak, Michelle</cp:lastModifiedBy>
  <cp:revision>5</cp:revision>
  <dcterms:created xsi:type="dcterms:W3CDTF">2023-12-15T19:02:48Z</dcterms:created>
  <dcterms:modified xsi:type="dcterms:W3CDTF">2024-05-09T13:17:36Z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0x010100C61A3774092A8944935DD8E1D81DF1EE</vt:lpwstr>
  </property>
</Properties>
</file>